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58" r:id="rId2"/>
    <p:sldId id="264" r:id="rId3"/>
    <p:sldId id="269" r:id="rId4"/>
    <p:sldId id="302" r:id="rId5"/>
    <p:sldId id="303" r:id="rId6"/>
    <p:sldId id="305" r:id="rId7"/>
    <p:sldId id="306" r:id="rId8"/>
    <p:sldId id="307" r:id="rId9"/>
    <p:sldId id="300" r:id="rId10"/>
    <p:sldId id="256" r:id="rId11"/>
    <p:sldId id="289" r:id="rId12"/>
    <p:sldId id="260" r:id="rId13"/>
    <p:sldId id="312" r:id="rId14"/>
    <p:sldId id="285" r:id="rId15"/>
    <p:sldId id="290" r:id="rId16"/>
    <p:sldId id="286" r:id="rId17"/>
    <p:sldId id="311" r:id="rId18"/>
    <p:sldId id="287" r:id="rId19"/>
    <p:sldId id="288" r:id="rId20"/>
    <p:sldId id="310" r:id="rId21"/>
    <p:sldId id="308" r:id="rId22"/>
    <p:sldId id="309" r:id="rId23"/>
    <p:sldId id="299" r:id="rId24"/>
    <p:sldId id="319" r:id="rId25"/>
    <p:sldId id="304" r:id="rId26"/>
    <p:sldId id="280" r:id="rId27"/>
    <p:sldId id="279" r:id="rId28"/>
    <p:sldId id="320" r:id="rId29"/>
    <p:sldId id="321" r:id="rId30"/>
    <p:sldId id="328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  <p:sldId id="337" r:id="rId60"/>
    <p:sldId id="338" r:id="rId61"/>
    <p:sldId id="339" r:id="rId62"/>
    <p:sldId id="340" r:id="rId63"/>
    <p:sldId id="341" r:id="rId64"/>
    <p:sldId id="344" r:id="rId65"/>
    <p:sldId id="343" r:id="rId66"/>
    <p:sldId id="342" r:id="rId67"/>
    <p:sldId id="345" r:id="rId68"/>
    <p:sldId id="348" r:id="rId69"/>
    <p:sldId id="346" r:id="rId70"/>
    <p:sldId id="347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FF0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92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62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18/03/2025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708-9538-614F-4BBA-1310CDA4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5AEC-0AA2-1353-5F66-B60CA7791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F20C8-A695-C3A0-8226-30E0828B7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C673-1C7B-25E4-6BE9-C3954145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2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EF39-8910-399B-3050-8D934DA0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4C50-1CB8-E631-A8E8-FBEE33B87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2117-9FC4-BA10-8543-1E7A281A9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900D-343B-F88F-67DB-2C8567979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18-03-2025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youtu.be/u8uHI6WLz6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iopscience.iop.org/book/mono/978-1-6817-4073-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hep-ex/9912051v1" TargetMode="External"/><Relationship Id="rId4" Type="http://schemas.openxmlformats.org/officeDocument/2006/relationships/image" Target="../media/image10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Theoretical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Interactions determined by the coupling constant (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‘asymptotic freedom’ i.e. ↓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 process ‘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≲ 1 GeV) is npQCD – hadronisation,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https://doi.org/10.1016/j.physletb.2015.09.063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Phenomenology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Production of qq̅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a virtual photon or Z boson via (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l-GR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∗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IN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gluons via (g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 or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2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radiation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uses LLA parton shower with (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</a:t>
            </a:r>
            <a:r>
              <a:rPr lang="en-US" sz="2000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branching_parton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Annihilation of eē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Expected total events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11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 at √s = 91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√s = 160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Z0 – Increased statistical samples by factor of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angle between particle i and j | 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n-jet rates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n–jet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section for n-jets /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tau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W and Z decays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http://dx.doi.org/10.1140/epjc/s10052-019-6904-3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(1989 - 2000)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 √s = 91 GeV for eē → Z0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LEP1.5 √s = 2 × 80.3 GeV for eē → WW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Timeline so far…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27 Sep 2024 – Meeting (Philip, Manjit,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Ritu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https://fr.wikipedia.org/wiki/Hadron#/media/Fichier:Qqhadrons.png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https://physics.stackexchange.com/questions/369092/understanding-the-parton-distribution-functions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a PDF?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factorisation scheme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how to separate the perturbative (short-distance/high-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contributions from the non-perturbative (long-distance/low-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order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DGLAP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https://gsalam.web.cern.ch/repository/talks/2015-SaoPaulo-lecture3.pdf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Edition#1 2016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Edition#2 2023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https://iopscience.iop.org/book/mono/978-0-7503-4737-2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Useful resources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https://youtu.be/u8uHI6WLz6c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What are they?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https://cms.cern/news/jets-cms-and-determination-their-energy-scale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https://en.wikipedia.org/wiki/Self-similar_process#/media/File:Wiener_process_animated.gif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History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Mean sphericity decreases with increasing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 peaks at low values as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increases</a:t>
            </a:r>
            <a:endParaRPr lang="en-US" sz="1600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Confirmed jets are formed due to 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cross-section ≈ exp(-b×p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with b=1.02 ± 0.09 GeV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events increases with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above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https://journals.aps.org/prl/pdf/10.1103/PhysRevLett.35.1609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https://en.wikipedia.org/wiki/File:CDF_Top_Event.jpg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 example,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Sterman–Weinberg jets : first jet algorithm (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hlinkClick r:id="rId2"/>
              </a:rPr>
              <a:t>PRL-1969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fraction of 2-jet events for a given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η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a cross-section insensitive to hadronisation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Cone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Clustering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Learning Pythia-ROOT workflows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UA5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 Repository </a:t>
            </a: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(20 November 2024)</a:t>
            </a:r>
            <a:endParaRPr lang="en-IN" sz="2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051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github.com/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phylmath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/HEP-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L3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one has used anti-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HEP introduction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Correcting data types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4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Parton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6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r>
              <a:rPr lang="en-US" sz="16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65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s'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1- what does repeated numbers mean X-&gt;X-&gt;X ?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 difference between having (X,X) or (X,0) daughters ?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(assumes homogenous beam substructure)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 toggle impacts high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Fitting </a:t>
            </a:r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with NB distributions – Tweaking PDF parameters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</a:t>
            </a:r>
            <a:r>
              <a:rPr lang="en-IN" sz="14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 x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collision products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3511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02784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28 products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jet structure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3671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7774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main301.cc – Setting physics switches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Replacing TXT with Ttree files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Solving NBD Fit issues – MINOS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Plotting event shapes –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https://doi.org/10.17182/hepdata.54900.v1/t47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Plotting transverse sphericity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Wait for ma’am’s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main143.cc – for Shalini ep collisions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Implement multi-threading in PYTHIA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up recurring meeting (Thursday 21:15 IST)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EF33-63C3-793F-A2BB-42296AE6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80DD22-FB11-1CDD-C0C1-07707394B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56E252-F898-5069-7A4A-2055D27A1A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27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Detector parameters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A6D6-E339-8C79-14F2-5AA7B74A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B4E888-F821-D62D-5045-111D065C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955696"/>
            <a:ext cx="3774750" cy="28546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F65FD57-8FBC-9A5B-62E8-23C3E0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– Summary of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B4CCD-3C43-7F27-D078-FCDAAF1C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" y="1018335"/>
            <a:ext cx="3646862" cy="279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43C4F-E878-C6E7-27CB-E6F6145B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7" y="3873024"/>
            <a:ext cx="3646861" cy="280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FD822-ED7B-CF3C-1534-677D56EC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25" y="3873024"/>
            <a:ext cx="3774750" cy="280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8798CA-68FD-BFD6-C900-9B214643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522" y="955696"/>
            <a:ext cx="3687950" cy="2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1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F77F-67EC-425E-A950-F447991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7CFCB-7737-E5DE-7AEC-AD3222F8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D1F6-BF1F-ABDE-A29A-E5F0520C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Tasks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error should be 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for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NJetsCh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from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LUND group if they have made any literature for 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Plots for event shapes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FCCee document for study directions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Await layout from ma’am</a:t>
            </a:r>
          </a:p>
        </p:txBody>
      </p:sp>
    </p:spTree>
    <p:extLst>
      <p:ext uri="{BB962C8B-B14F-4D97-AF65-F5344CB8AC3E}">
        <p14:creationId xmlns:p14="http://schemas.microsoft.com/office/powerpoint/2010/main" val="428160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F701-0C43-318D-6071-0FEC090A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2E2F6-FF02-DB14-733A-A26A0BAE93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299E797-F93C-66F5-6180-FFECA604065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8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CDA7F-E924-FC1E-B35B-37750F03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E3E56884-8BBC-E7D3-4364-F4DB4421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– Comparison with OPAL at 91.2 GeV and 161 GeV 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E07DB-5D2A-CE50-46C3-F0D60268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2" y="1675998"/>
            <a:ext cx="5673463" cy="434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1508F-C33F-DDC0-3E65-C513ACA0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363" y="955696"/>
            <a:ext cx="3757645" cy="2893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74F670-E201-6EE4-0239-C4F3D2C1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363" y="3855791"/>
            <a:ext cx="3757645" cy="2936157"/>
          </a:xfrm>
          <a:prstGeom prst="rect">
            <a:avLst/>
          </a:prstGeom>
        </p:spPr>
      </p:pic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D52D2B3C-081D-C24F-5323-A27314CC5092}"/>
              </a:ext>
            </a:extLst>
          </p:cNvPr>
          <p:cNvSpPr/>
          <p:nvPr/>
        </p:nvSpPr>
        <p:spPr>
          <a:xfrm>
            <a:off x="6852213" y="3227316"/>
            <a:ext cx="2150827" cy="1897450"/>
          </a:xfrm>
          <a:prstGeom prst="irregularSeal1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2W data from OPAL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28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85CD-35C4-CA80-9C43-CD570B61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1B8F4D-E645-AFEF-9B7E-BD91D9E5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25DB4-5AB3-7AE2-7CFD-AB0DC545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912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Nch curves with L3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with KNO scaling (x-axis = n/&lt;n&gt; and y-axis=p.&lt;n&gt;)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List out all possible processes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be a nice review paper </a:t>
            </a:r>
            <a:endParaRPr lang="en-US" sz="8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B1C2A-FD87-D1CD-B1EE-F55C9B3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799" y="3374544"/>
            <a:ext cx="4716287" cy="3201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68FDD-7108-03AA-3582-DDBCA37B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798" y="336076"/>
            <a:ext cx="4716287" cy="29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7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2988-366D-AD3C-796A-E6D64277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CB601A-DCE4-A6DD-3753-FE0FDB789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F1CD599-FA5E-C392-ACDE-B21822E258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13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6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02BCB-A1AD-629C-967F-B2CC7F8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D4C4A-01A7-E39A-D290-2F83F30B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619CD-0489-8805-1449-077D83A6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91.2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Verified MC results with Nch and Thrust distributions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500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physics process and hadronic event selection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in Fig1 w/wo top production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process cross-sections in Tab1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5F880A-587C-E4FC-CF62-BAC09877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4"/>
          <a:stretch/>
        </p:blipFill>
        <p:spPr>
          <a:xfrm>
            <a:off x="8245033" y="451412"/>
            <a:ext cx="3579797" cy="238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7E007-9E83-3C45-34C7-8AF4369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2"/>
          <a:stretch/>
        </p:blipFill>
        <p:spPr>
          <a:xfrm>
            <a:off x="8245033" y="3667102"/>
            <a:ext cx="3766053" cy="26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0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E47B0-84FE-4B59-A0E5-EA7289E53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6EC12-DC42-285D-9D73-0156235FBE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9E1B142-4E88-10C1-B25E-18001E4DF4C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18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7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F72B3-6B9C-6B14-3D18-2350F0C4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E2E74C-5B77-EC4E-9E2D-406F0DB2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possible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B94F8-AF56-E6C6-C1E7-224F17A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36534857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484C2-0197-EFEA-A4DE-D3B4DBFA3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9208E3-2D8A-E422-23AE-3F6C0744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– Physics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1DF27-8785-8902-B83C-DE46A6D8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ZZ/W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  <a:endParaRPr lang="en-US" sz="2000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endParaRPr lang="en-US" sz="2000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Z/W → leptons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ττ̄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tt̄  (for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computation)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ISR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beamstrahlung (negligible)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A3DDC-1887-4409-0F77-BB107D5E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86" r="4123"/>
          <a:stretch/>
        </p:blipFill>
        <p:spPr>
          <a:xfrm>
            <a:off x="6573528" y="1589668"/>
            <a:ext cx="3003484" cy="2141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72ED3-FB0E-F90A-5A58-EA1E4305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397" y="1110215"/>
            <a:ext cx="2365180" cy="3100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C864C-6577-29AC-D8DE-97541EB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696" y="4482508"/>
            <a:ext cx="4586632" cy="570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21619-B9F2-267B-0C37-85D40CE36CF6}"/>
              </a:ext>
            </a:extLst>
          </p:cNvPr>
          <p:cNvSpPr txBox="1"/>
          <p:nvPr/>
        </p:nvSpPr>
        <p:spPr>
          <a:xfrm>
            <a:off x="6662300" y="375683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80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co-ordinate system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Polar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20656-FDD0-3092-7091-00DE469A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1B17BA-F77E-AEE2-8143-AA7411F5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– Event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ABAD8-BA26-6B2F-0719-FDB8579B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136018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particle definitions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4154</TotalTime>
  <Words>3277</Words>
  <Application>Microsoft Office PowerPoint</Application>
  <PresentationFormat>Widescreen</PresentationFormat>
  <Paragraphs>465</Paragraphs>
  <Slides>70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Detector parameters</vt:lpstr>
      <vt:lpstr>CMS co-ordinate system</vt:lpstr>
      <vt:lpstr>CMS particle definitions</vt:lpstr>
      <vt:lpstr>QCD in lepton colliders</vt:lpstr>
      <vt:lpstr>Theoretical ‘eē → hadron’</vt:lpstr>
      <vt:lpstr>Phenomenology ‘eē → hadron’</vt:lpstr>
      <vt:lpstr>Experimental ‘eē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  <vt:lpstr>PowerPoint Presentation</vt:lpstr>
      <vt:lpstr>LEP912 – Summary of plots</vt:lpstr>
      <vt:lpstr>Minutes of meeting</vt:lpstr>
      <vt:lpstr>PowerPoint Presentation</vt:lpstr>
      <vt:lpstr>LEP – Comparison with OPAL at 91.2 GeV and 161 GeV </vt:lpstr>
      <vt:lpstr>Minutes of meeting</vt:lpstr>
      <vt:lpstr>PowerPoint Presentation</vt:lpstr>
      <vt:lpstr>Minutes of meeting</vt:lpstr>
      <vt:lpstr>PowerPoint Presentation</vt:lpstr>
      <vt:lpstr>FCCee – possible physics processes</vt:lpstr>
      <vt:lpstr>TESLA paper – Physics selection</vt:lpstr>
      <vt:lpstr>TESLA paper – Event selection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1137</cp:revision>
  <dcterms:created xsi:type="dcterms:W3CDTF">2024-11-21T11:19:07Z</dcterms:created>
  <dcterms:modified xsi:type="dcterms:W3CDTF">2025-03-18T17:00:24Z</dcterms:modified>
</cp:coreProperties>
</file>